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5" r:id="rId5"/>
    <p:sldId id="263" r:id="rId6"/>
    <p:sldId id="259" r:id="rId7"/>
    <p:sldId id="260" r:id="rId8"/>
    <p:sldId id="262" r:id="rId9"/>
    <p:sldId id="264" r:id="rId10"/>
    <p:sldId id="266" r:id="rId11"/>
    <p:sldId id="267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04.05.2023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04.05.2023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04.05.2023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04.05.2023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88640"/>
            <a:ext cx="77768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Документирование совещаний</a:t>
            </a:r>
            <a:endParaRPr lang="ru-RU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836712"/>
            <a:ext cx="8568952" cy="6207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Совещание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– обязательная часть ежедневной работы организации. И, как любая производственная деятельность, оно нуждается в документационном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обеспечении.</a:t>
            </a:r>
          </a:p>
          <a:p>
            <a:pPr algn="just"/>
            <a:r>
              <a:rPr lang="ru-RU" sz="2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Видов </a:t>
            </a:r>
            <a:r>
              <a:rPr lang="ru-RU" sz="2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совещаний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, как известно, множество, и классифицируют их по самым разным признакам – от периодичности проведения до количества участников. </a:t>
            </a:r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Но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независимо от вида совещания, его документирование сводится к трем этапам: </a:t>
            </a:r>
            <a:r>
              <a:rPr lang="ru-RU" sz="2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подготовка, протоколирование и </a:t>
            </a:r>
            <a:r>
              <a:rPr lang="ru-RU" sz="2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исполнение.</a:t>
            </a:r>
          </a:p>
          <a:p>
            <a:r>
              <a:rPr lang="ru-RU" sz="2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Подготовка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. Письмо-приглашение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является разновидностью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делового письма, а значит, составляется в полном соответствии с </a:t>
            </a: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ГОСТ </a:t>
            </a: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СТ РК 1042-2001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Государственный стандарт Республики Казахстан.</a:t>
            </a:r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400" b="1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88640"/>
            <a:ext cx="8784976" cy="652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К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письму прилагается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список рассылки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. Обратите внимание: список рассылки является неотъемлемой частью письма и вместе с ним высылается всем адресатам. Само же письмо готовится в количестве экземпляров, равном количеству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адресатов. </a:t>
            </a:r>
            <a:r>
              <a:rPr lang="ru-RU" sz="2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Текст </a:t>
            </a:r>
            <a:r>
              <a:rPr lang="ru-RU" sz="2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письма-приглашения прост. Он содержит наименование, тему мероприятия, дату, место и время его проведения, а также координаты контактного лица для уточнения информации.</a:t>
            </a:r>
            <a:r>
              <a:rPr lang="ru-RU" sz="2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200" i="1" u="sng" dirty="0" smtClean="0">
                <a:latin typeface="Times New Roman" pitchFamily="18" charset="0"/>
                <a:cs typeface="Times New Roman" pitchFamily="18" charset="0"/>
              </a:rPr>
              <a:t>качестве приложений к письму-приглашению могут быть направлены повестка дня совещания, его программа, информационно-справочные материалы для ознакомления участников и т.п</a:t>
            </a:r>
            <a:r>
              <a:rPr lang="ru-RU" sz="2200" i="1" u="sng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Канал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отправки (доставки) письма отправитель выбирает по своему усмотрению. Но в любом случае нужно позаботиться о документальных подтверждениях того, что каждый адресат получил письмо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200" u="sng" dirty="0" smtClean="0">
                <a:latin typeface="Times New Roman" pitchFamily="18" charset="0"/>
                <a:cs typeface="Times New Roman" pitchFamily="18" charset="0"/>
              </a:rPr>
              <a:t>Согласно общему правилу, руководством организации издается </a:t>
            </a:r>
            <a:r>
              <a:rPr lang="ru-RU" sz="2200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приказ по основной деятельности, в котором ряд работников получает указания по подготовке и обслуживанию предстоящего собрания.</a:t>
            </a:r>
            <a:r>
              <a:rPr lang="ru-RU" sz="2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Напомним, что по закону уведомить участников общества о предстоящем собрании необходимо не позднее, чем за тридцать дней до его проведения.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На основании этого приказа составляется письмо-приглашение. 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260648"/>
            <a:ext cx="8424936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 smtClean="0"/>
              <a:t>Копия приказа прикладывается к письму, как и повестка дня, на отдельном листе, отчеты и другие информационно-справочные материалы также прикладываются для ознакомления, список участников собрания – при необходимости. </a:t>
            </a:r>
            <a:endParaRPr lang="ru-RU" sz="2800" dirty="0" smtClean="0"/>
          </a:p>
          <a:p>
            <a:pPr algn="just"/>
            <a:r>
              <a:rPr lang="ru-RU" sz="2800" dirty="0" smtClean="0"/>
              <a:t>	Доставлять </a:t>
            </a:r>
            <a:r>
              <a:rPr lang="ru-RU" sz="2800" dirty="0" smtClean="0"/>
              <a:t>подобные письма лучше всего силами курьера, который позаботится об отметке о получении на визовом экземпляре письма, либо отправлять по почте заказным письмом</a:t>
            </a:r>
            <a:r>
              <a:rPr lang="ru-RU" sz="2800" dirty="0" smtClean="0"/>
              <a:t>. </a:t>
            </a:r>
          </a:p>
          <a:p>
            <a:pPr algn="just"/>
            <a:r>
              <a:rPr lang="ru-RU" sz="2800" b="1" dirty="0" smtClean="0">
                <a:solidFill>
                  <a:srgbClr val="FF0000"/>
                </a:solidFill>
              </a:rPr>
              <a:t>	Центральным </a:t>
            </a:r>
            <a:r>
              <a:rPr lang="ru-RU" sz="2800" b="1" dirty="0" smtClean="0">
                <a:solidFill>
                  <a:srgbClr val="FF0000"/>
                </a:solidFill>
              </a:rPr>
              <a:t>документом совещания, без сомнения, является протокол</a:t>
            </a:r>
            <a:r>
              <a:rPr lang="ru-RU" sz="2800" dirty="0" smtClean="0"/>
              <a:t>. О том, как оформляются протоколы, можно узнать в </a:t>
            </a:r>
            <a:br>
              <a:rPr lang="ru-RU" sz="2800" dirty="0" smtClean="0"/>
            </a:br>
            <a:r>
              <a:rPr lang="ru-RU" sz="2800" dirty="0" smtClean="0"/>
              <a:t>Государственном  стандарте Республики Казахстан </a:t>
            </a:r>
            <a:r>
              <a:rPr lang="ru-RU" sz="2800" dirty="0" smtClean="0"/>
              <a:t>организационно-распорядительная документация </a:t>
            </a:r>
            <a:r>
              <a:rPr lang="ru-RU" sz="2800" dirty="0" smtClean="0"/>
              <a:t>. </a:t>
            </a:r>
            <a:endParaRPr lang="ru-RU" sz="2800" dirty="0" smtClean="0"/>
          </a:p>
          <a:p>
            <a:pPr algn="just"/>
            <a:endParaRPr lang="ru-RU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260648"/>
            <a:ext cx="8064896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t"/>
            <a:r>
              <a:rPr lang="ru-RU" sz="2600" b="1" dirty="0" smtClean="0">
                <a:solidFill>
                  <a:srgbClr val="FF0000"/>
                </a:solidFill>
              </a:rPr>
              <a:t>Основная функция протокола — письменно зарегистрировать все задачи, вопросы, мнения, озвученные на совещании и, что самое важное — коллегиально принятые решения.</a:t>
            </a:r>
          </a:p>
          <a:p>
            <a:pPr algn="just" fontAlgn="t"/>
            <a:r>
              <a:rPr lang="ru-RU" sz="2600" dirty="0" smtClean="0"/>
              <a:t>Чем тщательнее и детальнее будет вестись протокол, тем лучше.</a:t>
            </a:r>
          </a:p>
          <a:p>
            <a:pPr algn="just" fontAlgn="t"/>
            <a:r>
              <a:rPr lang="ru-RU" sz="2600" dirty="0" smtClean="0"/>
              <a:t>Обычно протоколы необходимы на тех совещаниях, которые оказывают прямое воздействие на будущее фирмы. Также рекомендуется протоколировать встречи с участием представителей других предприятий и работников государственных учреждений</a:t>
            </a:r>
            <a:r>
              <a:rPr lang="ru-RU" sz="2600" dirty="0" smtClean="0"/>
              <a:t>.</a:t>
            </a:r>
          </a:p>
          <a:p>
            <a:pPr algn="just" fontAlgn="t"/>
            <a:r>
              <a:rPr lang="ru-RU" sz="2600" b="1" dirty="0" smtClean="0"/>
              <a:t>Протокол после окончания совещания обязательно подписывается секретарем и председателем собрания, а также при необходимости его участниками, которые таким образом подтверждают то, что все внесенные в него сведения верны.</a:t>
            </a:r>
            <a:endParaRPr lang="ru-RU" sz="2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332656"/>
            <a:ext cx="8568952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b="1" dirty="0" smtClean="0">
                <a:solidFill>
                  <a:srgbClr val="FF0000"/>
                </a:solidFill>
              </a:rPr>
              <a:t>Какую форму используют для протокола </a:t>
            </a:r>
            <a:endParaRPr lang="ru-RU" sz="3200" b="1" dirty="0" smtClean="0">
              <a:solidFill>
                <a:srgbClr val="FF0000"/>
              </a:solidFill>
            </a:endParaRPr>
          </a:p>
          <a:p>
            <a:pPr algn="ctr"/>
            <a:r>
              <a:rPr lang="ru-RU" sz="3200" b="1" dirty="0" smtClean="0"/>
              <a:t>Выделяют </a:t>
            </a:r>
            <a:r>
              <a:rPr lang="ru-RU" sz="3200" b="1" dirty="0" smtClean="0"/>
              <a:t>три формы документа</a:t>
            </a:r>
            <a:r>
              <a:rPr lang="ru-RU" sz="3200" dirty="0" smtClean="0"/>
              <a:t>: </a:t>
            </a:r>
          </a:p>
          <a:p>
            <a:pPr algn="just"/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Краткая: </a:t>
            </a:r>
            <a:r>
              <a:rPr lang="ru-RU" sz="3200" dirty="0" smtClean="0"/>
              <a:t>в тексте отражаются только поставленные вопросы и принятые по ним решения. </a:t>
            </a:r>
          </a:p>
          <a:p>
            <a:pPr algn="just"/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Полная:</a:t>
            </a:r>
            <a:r>
              <a:rPr lang="ru-RU" sz="3200" dirty="0" smtClean="0"/>
              <a:t> кроме информации по повестке и итогам голосования, включает в общем виде высказанные мнения и состоявшиеся выступления; </a:t>
            </a:r>
          </a:p>
          <a:p>
            <a:pPr algn="just"/>
            <a:r>
              <a:rPr lang="ru-RU" sz="3200" b="1" dirty="0" smtClean="0">
                <a:solidFill>
                  <a:srgbClr val="FF0000"/>
                </a:solidFill>
              </a:rPr>
              <a:t>Стенографическая: </a:t>
            </a:r>
            <a:r>
              <a:rPr lang="ru-RU" sz="3200" dirty="0" smtClean="0"/>
              <a:t>полностью воспроизводит то, что озвучивалось на собрании. 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1520" y="260648"/>
            <a:ext cx="864096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Структура протокола совещания, как правило состоит из следующих частей:</a:t>
            </a:r>
          </a:p>
          <a:p>
            <a:pPr marL="457200" indent="-457200" algn="just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Вводная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часть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информация  о присутствовавших, секретаре, председателе. Завершает вводную часть повестка дня, в которой указываются рассматриваемые вопросы. Если количество участников совещания превысило 15 человек, в вводной части протокола делается ссылка на список, являющийся неотъемлемой частью протокола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Основная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часть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протокола состоит из разделов, соответствующих пунктам повестки дня. Текст каждого раздела строится по схеме: «Слушали:», «Выступили:», «Постановили: (или Решили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:)»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332656"/>
            <a:ext cx="828092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Ключевое содержание докладов и выступлений включается в текст протокола либо прилагается к нему в виде отдельных документов. </a:t>
            </a:r>
          </a:p>
          <a:p>
            <a:pPr algn="just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Решение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в текст протокола совещания вносится в полном объеме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, при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необходимости приводятся итоги голосования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: 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"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 - ..., 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против 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 ..., 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воздержалось 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 ...".</a:t>
            </a:r>
          </a:p>
          <a:p>
            <a:pPr algn="just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Протокол совещания подписывается председателем заседания и секретарем. Датой протокола является дата совещания.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332656"/>
            <a:ext cx="8424936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/>
              <a:t> Правила </a:t>
            </a:r>
            <a:r>
              <a:rPr lang="ru-RU" sz="3200" b="1" dirty="0" smtClean="0"/>
              <a:t>оформления </a:t>
            </a:r>
            <a:r>
              <a:rPr lang="ru-RU" sz="3200" b="1" dirty="0" smtClean="0"/>
              <a:t>протоколов</a:t>
            </a:r>
          </a:p>
          <a:p>
            <a:pPr algn="just"/>
            <a:r>
              <a:rPr lang="ru-RU" sz="3200" dirty="0" smtClean="0"/>
              <a:t>наименование организации, используйте фирменный бланк или обычный лист А4; название, место составления, номер и дата документа. Датой указывается дата проведения собрания; </a:t>
            </a:r>
            <a:endParaRPr lang="ru-RU" sz="3200" dirty="0" smtClean="0"/>
          </a:p>
          <a:p>
            <a:pPr algn="just"/>
            <a:r>
              <a:rPr lang="ru-RU" sz="3200" dirty="0" smtClean="0"/>
              <a:t>список </a:t>
            </a:r>
            <a:r>
              <a:rPr lang="ru-RU" sz="3200" dirty="0" smtClean="0"/>
              <a:t>присутствующих лиц</a:t>
            </a:r>
            <a:r>
              <a:rPr lang="ru-RU" sz="3200" dirty="0" smtClean="0"/>
              <a:t>;</a:t>
            </a:r>
          </a:p>
          <a:p>
            <a:pPr algn="just"/>
            <a:r>
              <a:rPr lang="ru-RU" sz="3200" dirty="0" smtClean="0"/>
              <a:t>данные </a:t>
            </a:r>
            <a:r>
              <a:rPr lang="ru-RU" sz="3200" dirty="0" smtClean="0"/>
              <a:t>председателя и секретаря; </a:t>
            </a:r>
            <a:endParaRPr lang="ru-RU" sz="3200" dirty="0" smtClean="0"/>
          </a:p>
          <a:p>
            <a:pPr algn="just"/>
            <a:r>
              <a:rPr lang="ru-RU" sz="3200" dirty="0" smtClean="0"/>
              <a:t>повестку </a:t>
            </a:r>
            <a:r>
              <a:rPr lang="ru-RU" sz="3200" dirty="0" smtClean="0"/>
              <a:t>собрания; </a:t>
            </a:r>
            <a:endParaRPr lang="ru-RU" sz="3200" dirty="0" smtClean="0"/>
          </a:p>
          <a:p>
            <a:pPr algn="just"/>
            <a:r>
              <a:rPr lang="ru-RU" sz="3200" dirty="0" smtClean="0"/>
              <a:t>голосование</a:t>
            </a:r>
            <a:r>
              <a:rPr lang="ru-RU" sz="3200" dirty="0" smtClean="0"/>
              <a:t>, если оно проводилось; </a:t>
            </a:r>
            <a:endParaRPr lang="ru-RU" sz="3200" dirty="0" smtClean="0"/>
          </a:p>
          <a:p>
            <a:pPr algn="just"/>
            <a:r>
              <a:rPr lang="ru-RU" sz="3200" dirty="0" smtClean="0"/>
              <a:t>общие </a:t>
            </a:r>
            <a:r>
              <a:rPr lang="ru-RU" sz="3200" dirty="0" smtClean="0"/>
              <a:t>выводы по итогам мероприятия, если </a:t>
            </a:r>
            <a:r>
              <a:rPr lang="ru-RU" sz="3200" dirty="0" smtClean="0"/>
              <a:t>требуется</a:t>
            </a:r>
            <a:endParaRPr lang="en-US" sz="3200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404664"/>
            <a:ext cx="8496944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t"/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Кто должен оформлять протокол</a:t>
            </a:r>
          </a:p>
          <a:p>
            <a:pPr algn="just" fontAlgn="t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Функция по оформлению протокола обычно входит в компетенцию секретаря предприятия или иного работника, назначенного для выполнения этой миссии прямо на совещании. При этом человек, выбранный для ведения протокола, должен иметь четкое понимание того, как и для чего это делается и обладать хотя бы минимальными навыками по написанию протоколирующих документов.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332656"/>
            <a:ext cx="8064896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t"/>
            <a:r>
              <a:rPr lang="ru-RU" sz="2800" b="1" dirty="0" smtClean="0">
                <a:solidFill>
                  <a:srgbClr val="FF0000"/>
                </a:solidFill>
              </a:rPr>
              <a:t>Содержание и хранение протокола</a:t>
            </a:r>
          </a:p>
          <a:p>
            <a:pPr algn="just" fontAlgn="t"/>
            <a:r>
              <a:rPr lang="ru-RU" sz="2800" dirty="0" smtClean="0"/>
              <a:t>После оформления и надлежащего визирования протокол должен содержаться вместе с другими документами фирмы, фиксирующими внутренние совещания, переговоры и заседания. После утраты актуальности его следует отправить на хранение в архив предприятия, где он должен находиться установленный законом или внутренними локальными актами компании срок (не меньше 3 лет), после чего он может быть подвергнут утилизации (эта процедура также должна проводиться строго в определенном законом порядке).</a:t>
            </a:r>
            <a:endParaRPr lang="ru-RU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1520" y="260648"/>
            <a:ext cx="8496944" cy="75202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Как составить выписку из 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протокола</a:t>
            </a:r>
          </a:p>
          <a:p>
            <a:pPr algn="just"/>
            <a:r>
              <a:rPr lang="ru-RU" sz="2600" b="1" dirty="0" smtClean="0">
                <a:solidFill>
                  <a:srgbClr val="FF0000"/>
                </a:solidFill>
              </a:rPr>
              <a:t>Выписка из протокола — это документ, в котором пишут результат обсуждения конкретного вопроса</a:t>
            </a:r>
            <a:r>
              <a:rPr lang="ru-RU" sz="2600" dirty="0" smtClean="0"/>
              <a:t>. </a:t>
            </a:r>
            <a:endParaRPr lang="ru-RU" sz="2600" dirty="0" smtClean="0"/>
          </a:p>
          <a:p>
            <a:pPr algn="just"/>
            <a:r>
              <a:rPr lang="ru-RU" sz="2600" dirty="0" smtClean="0"/>
              <a:t>В</a:t>
            </a:r>
            <a:r>
              <a:rPr lang="ru-RU" sz="2600" dirty="0" smtClean="0"/>
              <a:t> протоколе собрания указаны три вопроса и решения по ним. Руководство хочет рассказать сотрудникам только об одном решении — что в этом году часть прибыли направили на премию. Остальные вопросы собрания конфиденциальны. Весь протокол показывать сотрудникам нельзя.</a:t>
            </a:r>
          </a:p>
          <a:p>
            <a:pPr algn="just"/>
            <a:r>
              <a:rPr lang="ru-RU" sz="2600" dirty="0" smtClean="0"/>
              <a:t>Чтобы официально уведомить персонал о принятом решении по премии, можно сделать выписку из протокола.</a:t>
            </a:r>
          </a:p>
          <a:p>
            <a:pPr algn="just"/>
            <a:r>
              <a:rPr lang="ru-RU" sz="2600" dirty="0" smtClean="0"/>
              <a:t>В выписке указывают те же реквизиты, что и в самом протоколе. Разница только в названии документа и в том, кто его подписывает.</a:t>
            </a:r>
          </a:p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</TotalTime>
  <Words>713</Words>
  <Application>Microsoft Office PowerPoint</Application>
  <PresentationFormat>Экран (4:3)</PresentationFormat>
  <Paragraphs>42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13</cp:revision>
  <dcterms:created xsi:type="dcterms:W3CDTF">2023-05-04T17:02:04Z</dcterms:created>
  <dcterms:modified xsi:type="dcterms:W3CDTF">2023-05-04T19:11:41Z</dcterms:modified>
</cp:coreProperties>
</file>